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ssistant" pitchFamily="2" charset="-79"/>
      <p:regular r:id="rId12"/>
    </p:embeddedFont>
    <p:embeddedFont>
      <p:font typeface="Assistant Bold" charset="-79"/>
      <p:regular r:id="rId13"/>
    </p:embeddedFon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Tahoma" panose="020B0604030504040204" pitchFamily="34" charset="0"/>
      <p:regular r:id="rId16"/>
      <p:bold r:id="rId17"/>
    </p:embeddedFont>
    <p:embeddedFont>
      <p:font typeface="Tomorrow" panose="020B0604020202020204" charset="0"/>
      <p:regular r:id="rId18"/>
    </p:embeddedFont>
    <p:embeddedFont>
      <p:font typeface="Tomorrow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811584-1446-4079-A09B-6B119F3EC1B8}" v="330" dt="2025-03-12T11:03:43.6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11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zan amir" userId="7c415559a33419c0" providerId="LiveId" clId="{73811584-1446-4079-A09B-6B119F3EC1B8}"/>
    <pc:docChg chg="modSld">
      <pc:chgData name="lozan amir" userId="7c415559a33419c0" providerId="LiveId" clId="{73811584-1446-4079-A09B-6B119F3EC1B8}" dt="2025-03-12T11:03:43.679" v="362" actId="20577"/>
      <pc:docMkLst>
        <pc:docMk/>
      </pc:docMkLst>
      <pc:sldChg chg="modAnim">
        <pc:chgData name="lozan amir" userId="7c415559a33419c0" providerId="LiveId" clId="{73811584-1446-4079-A09B-6B119F3EC1B8}" dt="2025-03-11T23:22:15.800" v="121"/>
        <pc:sldMkLst>
          <pc:docMk/>
          <pc:sldMk cId="0" sldId="256"/>
        </pc:sldMkLst>
      </pc:sldChg>
      <pc:sldChg chg="modAnim">
        <pc:chgData name="lozan amir" userId="7c415559a33419c0" providerId="LiveId" clId="{73811584-1446-4079-A09B-6B119F3EC1B8}" dt="2025-03-11T23:24:09.895" v="147"/>
        <pc:sldMkLst>
          <pc:docMk/>
          <pc:sldMk cId="0" sldId="257"/>
        </pc:sldMkLst>
      </pc:sldChg>
      <pc:sldChg chg="modAnim">
        <pc:chgData name="lozan amir" userId="7c415559a33419c0" providerId="LiveId" clId="{73811584-1446-4079-A09B-6B119F3EC1B8}" dt="2025-03-11T23:24:46.591" v="167"/>
        <pc:sldMkLst>
          <pc:docMk/>
          <pc:sldMk cId="0" sldId="258"/>
        </pc:sldMkLst>
      </pc:sldChg>
      <pc:sldChg chg="addSp modSp mod modAnim">
        <pc:chgData name="lozan amir" userId="7c415559a33419c0" providerId="LiveId" clId="{73811584-1446-4079-A09B-6B119F3EC1B8}" dt="2025-03-11T23:34:11.987" v="257"/>
        <pc:sldMkLst>
          <pc:docMk/>
          <pc:sldMk cId="0" sldId="259"/>
        </pc:sldMkLst>
        <pc:spChg chg="mod">
          <ac:chgData name="lozan amir" userId="7c415559a33419c0" providerId="LiveId" clId="{73811584-1446-4079-A09B-6B119F3EC1B8}" dt="2025-03-11T23:32:51.967" v="231" actId="1076"/>
          <ac:spMkLst>
            <pc:docMk/>
            <pc:sldMk cId="0" sldId="259"/>
            <ac:spMk id="8" creationId="{00000000-0000-0000-0000-000000000000}"/>
          </ac:spMkLst>
        </pc:spChg>
        <pc:spChg chg="mod">
          <ac:chgData name="lozan amir" userId="7c415559a33419c0" providerId="LiveId" clId="{73811584-1446-4079-A09B-6B119F3EC1B8}" dt="2025-03-11T23:32:27.284" v="230" actId="1076"/>
          <ac:spMkLst>
            <pc:docMk/>
            <pc:sldMk cId="0" sldId="259"/>
            <ac:spMk id="9" creationId="{00000000-0000-0000-0000-000000000000}"/>
          </ac:spMkLst>
        </pc:spChg>
        <pc:spChg chg="add mod">
          <ac:chgData name="lozan amir" userId="7c415559a33419c0" providerId="LiveId" clId="{73811584-1446-4079-A09B-6B119F3EC1B8}" dt="2025-03-11T23:31:16.024" v="222" actId="1076"/>
          <ac:spMkLst>
            <pc:docMk/>
            <pc:sldMk cId="0" sldId="259"/>
            <ac:spMk id="10" creationId="{AAF6146A-6D21-C030-F4F6-1BAEF5B5451C}"/>
          </ac:spMkLst>
        </pc:spChg>
        <pc:spChg chg="add mod">
          <ac:chgData name="lozan amir" userId="7c415559a33419c0" providerId="LiveId" clId="{73811584-1446-4079-A09B-6B119F3EC1B8}" dt="2025-03-11T23:32:08.321" v="228" actId="1076"/>
          <ac:spMkLst>
            <pc:docMk/>
            <pc:sldMk cId="0" sldId="259"/>
            <ac:spMk id="11" creationId="{882144EE-CF31-CDDB-3CB2-445C34F89F9D}"/>
          </ac:spMkLst>
        </pc:spChg>
        <pc:grpChg chg="mod">
          <ac:chgData name="lozan amir" userId="7c415559a33419c0" providerId="LiveId" clId="{73811584-1446-4079-A09B-6B119F3EC1B8}" dt="2025-03-11T23:31:21.902" v="223" actId="1076"/>
          <ac:grpSpMkLst>
            <pc:docMk/>
            <pc:sldMk cId="0" sldId="259"/>
            <ac:grpSpMk id="3" creationId="{00000000-0000-0000-0000-000000000000}"/>
          </ac:grpSpMkLst>
        </pc:grpChg>
      </pc:sldChg>
      <pc:sldChg chg="modAnim">
        <pc:chgData name="lozan amir" userId="7c415559a33419c0" providerId="LiveId" clId="{73811584-1446-4079-A09B-6B119F3EC1B8}" dt="2025-03-11T23:34:50.834" v="271"/>
        <pc:sldMkLst>
          <pc:docMk/>
          <pc:sldMk cId="0" sldId="260"/>
        </pc:sldMkLst>
      </pc:sldChg>
      <pc:sldChg chg="modSp mod modAnim">
        <pc:chgData name="lozan amir" userId="7c415559a33419c0" providerId="LiveId" clId="{73811584-1446-4079-A09B-6B119F3EC1B8}" dt="2025-03-11T23:15:07.356" v="85"/>
        <pc:sldMkLst>
          <pc:docMk/>
          <pc:sldMk cId="0" sldId="261"/>
        </pc:sldMkLst>
        <pc:spChg chg="mod">
          <ac:chgData name="lozan amir" userId="7c415559a33419c0" providerId="LiveId" clId="{73811584-1446-4079-A09B-6B119F3EC1B8}" dt="2025-03-11T23:13:20.957" v="76" actId="20577"/>
          <ac:spMkLst>
            <pc:docMk/>
            <pc:sldMk cId="0" sldId="261"/>
            <ac:spMk id="13" creationId="{00000000-0000-0000-0000-000000000000}"/>
          </ac:spMkLst>
        </pc:spChg>
        <pc:picChg chg="mod">
          <ac:chgData name="lozan amir" userId="7c415559a33419c0" providerId="LiveId" clId="{73811584-1446-4079-A09B-6B119F3EC1B8}" dt="2025-03-11T23:14:27.573" v="82" actId="208"/>
          <ac:picMkLst>
            <pc:docMk/>
            <pc:sldMk cId="0" sldId="261"/>
            <ac:picMk id="14" creationId="{00000000-0000-0000-0000-000000000000}"/>
          </ac:picMkLst>
        </pc:picChg>
      </pc:sldChg>
      <pc:sldChg chg="modAnim">
        <pc:chgData name="lozan amir" userId="7c415559a33419c0" providerId="LiveId" clId="{73811584-1446-4079-A09B-6B119F3EC1B8}" dt="2025-03-11T23:35:28.170" v="284"/>
        <pc:sldMkLst>
          <pc:docMk/>
          <pc:sldMk cId="0" sldId="262"/>
        </pc:sldMkLst>
      </pc:sldChg>
      <pc:sldChg chg="modSp modAnim">
        <pc:chgData name="lozan amir" userId="7c415559a33419c0" providerId="LiveId" clId="{73811584-1446-4079-A09B-6B119F3EC1B8}" dt="2025-03-12T11:03:43.679" v="362" actId="20577"/>
        <pc:sldMkLst>
          <pc:docMk/>
          <pc:sldMk cId="0" sldId="263"/>
        </pc:sldMkLst>
        <pc:spChg chg="mod">
          <ac:chgData name="lozan amir" userId="7c415559a33419c0" providerId="LiveId" clId="{73811584-1446-4079-A09B-6B119F3EC1B8}" dt="2025-03-12T11:03:43.679" v="362" actId="20577"/>
          <ac:spMkLst>
            <pc:docMk/>
            <pc:sldMk cId="0" sldId="263"/>
            <ac:spMk id="14" creationId="{00000000-0000-0000-0000-000000000000}"/>
          </ac:spMkLst>
        </pc:spChg>
      </pc:sldChg>
      <pc:sldChg chg="modSp mod modAnim">
        <pc:chgData name="lozan amir" userId="7c415559a33419c0" providerId="LiveId" clId="{73811584-1446-4079-A09B-6B119F3EC1B8}" dt="2025-03-11T23:38:22.748" v="326"/>
        <pc:sldMkLst>
          <pc:docMk/>
          <pc:sldMk cId="0" sldId="264"/>
        </pc:sldMkLst>
        <pc:spChg chg="mod">
          <ac:chgData name="lozan amir" userId="7c415559a33419c0" providerId="LiveId" clId="{73811584-1446-4079-A09B-6B119F3EC1B8}" dt="2025-03-11T23:21:39.950" v="113" actId="20577"/>
          <ac:spMkLst>
            <pc:docMk/>
            <pc:sldMk cId="0" sldId="264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C795193-1213-4898-9D64-3EE6FB8368B7}" type="datetimeFigureOut">
              <a:rPr lang="he-IL" smtClean="0"/>
              <a:t>י"ב/אדר/תשפ"ה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6E5BA827-FE12-457B-A017-D43D33F5E18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1674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BA827-FE12-457B-A017-D43D33F5E18A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1503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BA827-FE12-457B-A017-D43D33F5E18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9655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jpe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71625" y="444681"/>
            <a:ext cx="8744749" cy="9719020"/>
            <a:chOff x="0" y="0"/>
            <a:chExt cx="812800" cy="9033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903356"/>
            </a:xfrm>
            <a:custGeom>
              <a:avLst/>
              <a:gdLst/>
              <a:ahLst/>
              <a:cxnLst/>
              <a:rect l="l" t="t" r="r" b="b"/>
              <a:pathLst>
                <a:path w="812800" h="903356">
                  <a:moveTo>
                    <a:pt x="406400" y="0"/>
                  </a:moveTo>
                  <a:cubicBezTo>
                    <a:pt x="181951" y="0"/>
                    <a:pt x="0" y="202223"/>
                    <a:pt x="0" y="451678"/>
                  </a:cubicBezTo>
                  <a:cubicBezTo>
                    <a:pt x="0" y="701133"/>
                    <a:pt x="181951" y="903356"/>
                    <a:pt x="406400" y="903356"/>
                  </a:cubicBezTo>
                  <a:cubicBezTo>
                    <a:pt x="630849" y="903356"/>
                    <a:pt x="812800" y="701133"/>
                    <a:pt x="812800" y="451678"/>
                  </a:cubicBezTo>
                  <a:cubicBezTo>
                    <a:pt x="812800" y="20222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313030">
                      <a:alpha val="100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6590"/>
              <a:ext cx="660400" cy="772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48243" y="1704382"/>
            <a:ext cx="6391514" cy="7509060"/>
            <a:chOff x="0" y="0"/>
            <a:chExt cx="812800" cy="9549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954917"/>
            </a:xfrm>
            <a:custGeom>
              <a:avLst/>
              <a:gdLst/>
              <a:ahLst/>
              <a:cxnLst/>
              <a:rect l="l" t="t" r="r" b="b"/>
              <a:pathLst>
                <a:path w="812800" h="954917">
                  <a:moveTo>
                    <a:pt x="406400" y="0"/>
                  </a:moveTo>
                  <a:cubicBezTo>
                    <a:pt x="181951" y="0"/>
                    <a:pt x="0" y="213765"/>
                    <a:pt x="0" y="477458"/>
                  </a:cubicBezTo>
                  <a:cubicBezTo>
                    <a:pt x="0" y="741151"/>
                    <a:pt x="181951" y="954917"/>
                    <a:pt x="406400" y="954917"/>
                  </a:cubicBezTo>
                  <a:cubicBezTo>
                    <a:pt x="630849" y="954917"/>
                    <a:pt x="812800" y="741151"/>
                    <a:pt x="812800" y="477458"/>
                  </a:cubicBezTo>
                  <a:cubicBezTo>
                    <a:pt x="812800" y="21376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gradFill>
                <a:gsLst>
                  <a:gs pos="0">
                    <a:srgbClr val="585858">
                      <a:alpha val="100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51423"/>
              <a:ext cx="660400" cy="813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557860" y="-188226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TextBox 13"/>
          <p:cNvSpPr txBox="1"/>
          <p:nvPr/>
        </p:nvSpPr>
        <p:spPr>
          <a:xfrm>
            <a:off x="1886254" y="2750902"/>
            <a:ext cx="14515492" cy="4528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16"/>
              </a:lnSpc>
              <a:spcBef>
                <a:spcPct val="0"/>
              </a:spcBef>
            </a:pPr>
            <a:r>
              <a:rPr lang="en-US" sz="12940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WINE JAVA SQL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25437" y="8153236"/>
            <a:ext cx="8437126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BY Fdl Abo Shaheen &amp; Lozan Amer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3925431" y="1045771"/>
            <a:ext cx="10437139" cy="127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74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Wine Java SQL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35572" y="2371150"/>
            <a:ext cx="13016857" cy="225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30"/>
              </a:lnSpc>
              <a:spcBef>
                <a:spcPct val="0"/>
              </a:spcBef>
            </a:pPr>
            <a:r>
              <a:rPr lang="he-IL" sz="645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הוא פרויקט לניהול נתוני יינות באמצעות </a:t>
            </a:r>
            <a:r>
              <a:rPr lang="en-US" sz="645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JAVAFX / JAVA</a:t>
            </a:r>
            <a:r>
              <a:rPr lang="he-IL" sz="645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ומסד נתונים </a:t>
            </a:r>
            <a:r>
              <a:rPr lang="en-US" sz="645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SQL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25084" y="5457633"/>
            <a:ext cx="469523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599"/>
              </a:lnSpc>
              <a:spcBef>
                <a:spcPct val="0"/>
              </a:spcBef>
            </a:pPr>
            <a:r>
              <a:rPr lang="he-IL" sz="3999" u="sng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מה מאפשר הפרויקט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33199" y="6488952"/>
            <a:ext cx="12687115" cy="19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r" rtl="1">
              <a:lnSpc>
                <a:spcPts val="5320"/>
              </a:lnSpc>
              <a:buFont typeface="Arial"/>
              <a:buChar char="•"/>
            </a:pPr>
            <a:r>
              <a:rPr lang="he-IL" sz="3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הצגת נתוני יינות בטבלה</a:t>
            </a:r>
          </a:p>
          <a:p>
            <a:pPr marL="820421" lvl="1" indent="-410210" algn="r" rtl="1">
              <a:lnSpc>
                <a:spcPts val="5320"/>
              </a:lnSpc>
              <a:buFont typeface="Arial"/>
              <a:buChar char="•"/>
            </a:pPr>
            <a:r>
              <a:rPr lang="he-IL" sz="3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חיפוש, סינון וניתוח נתונים</a:t>
            </a:r>
          </a:p>
          <a:p>
            <a:pPr marL="820421" lvl="1" indent="-410210" algn="just" rtl="1">
              <a:lnSpc>
                <a:spcPts val="5320"/>
              </a:lnSpc>
              <a:buFont typeface="Arial"/>
              <a:buChar char="•"/>
            </a:pPr>
            <a:r>
              <a:rPr lang="he-IL" sz="3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שימוש בטכנולוגיות מתקדמות לעבודה עם </a:t>
            </a:r>
            <a:r>
              <a:rPr lang="en-US" sz="3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Big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-161839" y="52407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7" name="Group 7"/>
          <p:cNvGrpSpPr/>
          <p:nvPr/>
        </p:nvGrpSpPr>
        <p:grpSpPr>
          <a:xfrm>
            <a:off x="295714" y="336510"/>
            <a:ext cx="6222953" cy="6352545"/>
            <a:chOff x="0" y="0"/>
            <a:chExt cx="622046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20460" cy="6350000"/>
            </a:xfrm>
            <a:custGeom>
              <a:avLst/>
              <a:gdLst/>
              <a:ahLst/>
              <a:cxnLst/>
              <a:rect l="l" t="t" r="r" b="b"/>
              <a:pathLst>
                <a:path w="6220460" h="635000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5"/>
              <a:stretch>
                <a:fillRect t="-24943" b="-24943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596930" y="756522"/>
            <a:ext cx="5171123" cy="165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6656"/>
              </a:lnSpc>
            </a:pPr>
            <a:r>
              <a:rPr lang="he-IL" sz="4754" b="1" dirty="0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  <a:rtl/>
              </a:rPr>
              <a:t>תכנון ובניית הפרויקט</a:t>
            </a:r>
          </a:p>
          <a:p>
            <a:pPr algn="r" rtl="1">
              <a:lnSpc>
                <a:spcPts val="6656"/>
              </a:lnSpc>
              <a:spcBef>
                <a:spcPct val="0"/>
              </a:spcBef>
            </a:pPr>
            <a:endParaRPr lang="he-IL" sz="4754" b="1" dirty="0">
              <a:solidFill>
                <a:srgbClr val="FFFFFF"/>
              </a:solidFill>
              <a:latin typeface="Assistant Bold"/>
              <a:ea typeface="Assistant Bold"/>
              <a:cs typeface="Assistant Bold"/>
              <a:sym typeface="Assistant Bold"/>
              <a:rtl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969606" y="2058730"/>
            <a:ext cx="9773788" cy="6890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024"/>
              </a:lnSpc>
            </a:pPr>
            <a:r>
              <a:rPr lang="he-IL" sz="358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הפרויקט נבנה תוך הקפדה על </a:t>
            </a:r>
            <a:r>
              <a:rPr lang="he-IL" sz="3588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ארכיטקטורה מודולרית</a:t>
            </a:r>
            <a:r>
              <a:rPr lang="he-IL" sz="358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, שמאפשרת ניהול ברור של הקוד, גמישות בהרחבה, שיפור ביצועים ותחזוקה נוחה.</a:t>
            </a:r>
          </a:p>
          <a:p>
            <a:pPr algn="ctr" rtl="1">
              <a:lnSpc>
                <a:spcPts val="5024"/>
              </a:lnSpc>
            </a:pPr>
            <a:r>
              <a:rPr lang="he-IL" sz="358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במקום לרכז את כל השאילתות בקובץ אחד, בחרנו לחלק את הקוד למחלקות שונות, כאשר כל מחלקה אחראית על פונקציונליות ייעודית, כדי להפוך את </a:t>
            </a:r>
            <a:r>
              <a:rPr lang="he-IL" sz="3588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הקוד לקריא ומסודר יותר.</a:t>
            </a:r>
          </a:p>
          <a:p>
            <a:pPr algn="ctr" rtl="1">
              <a:lnSpc>
                <a:spcPts val="5024"/>
              </a:lnSpc>
            </a:pPr>
            <a:r>
              <a:rPr lang="he-IL" sz="358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השתמשנו ב-</a:t>
            </a:r>
            <a:r>
              <a:rPr lang="en-US" sz="358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FXML (XML-based UI structure)</a:t>
            </a:r>
            <a:r>
              <a:rPr lang="he-IL" sz="358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כדי ליצור ממשק מודולרי ונקי,</a:t>
            </a:r>
          </a:p>
          <a:p>
            <a:pPr algn="ctr" rtl="1">
              <a:lnSpc>
                <a:spcPts val="5024"/>
              </a:lnSpc>
              <a:spcBef>
                <a:spcPct val="0"/>
              </a:spcBef>
            </a:pPr>
            <a:r>
              <a:rPr lang="he-IL" sz="358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וככה גם יכולנו לשמור על הפרדת קוד העיצוב מקוד הלוגיקה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163595" y="6005296"/>
            <a:ext cx="3806011" cy="3885271"/>
            <a:chOff x="0" y="0"/>
            <a:chExt cx="622046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20460" cy="6350000"/>
            </a:xfrm>
            <a:custGeom>
              <a:avLst/>
              <a:gdLst/>
              <a:ahLst/>
              <a:cxnLst/>
              <a:rect l="l" t="t" r="r" b="b"/>
              <a:pathLst>
                <a:path w="6220460" h="635000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6"/>
              <a:stretch>
                <a:fillRect t="-19830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-80920" y="-5045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6334839" y="534988"/>
            <a:ext cx="5618322" cy="82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7000"/>
              </a:lnSpc>
              <a:spcBef>
                <a:spcPct val="0"/>
              </a:spcBef>
            </a:pPr>
            <a:r>
              <a:rPr lang="he-IL" sz="5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+mj-cs"/>
                <a:sym typeface="Tomorrow Bold"/>
                <a:rtl/>
              </a:rPr>
              <a:t>טכנולוגיות בשימוש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165" y="1188646"/>
            <a:ext cx="7858304" cy="3789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240"/>
              </a:lnSpc>
            </a:pPr>
            <a:endParaRPr lang="he-IL" sz="3029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  <a:rtl/>
            </a:endParaRPr>
          </a:p>
          <a:p>
            <a:pPr algn="r" rtl="1">
              <a:lnSpc>
                <a:spcPts val="4620"/>
              </a:lnSpc>
            </a:pPr>
            <a:r>
              <a:rPr lang="ar-EG" sz="3300" b="1" dirty="0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  <a:rtl/>
              </a:rPr>
              <a:t> </a:t>
            </a:r>
            <a:r>
              <a:rPr lang="en-US" sz="3300" b="1" dirty="0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JavaFX</a:t>
            </a:r>
            <a:r>
              <a:rPr lang="he-IL" sz="3300" b="1" dirty="0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  <a:rtl/>
              </a:rPr>
              <a:t> – פיתוח ממשק משתמש גרפי :</a:t>
            </a:r>
          </a:p>
          <a:p>
            <a:pPr algn="r" rtl="1">
              <a:lnSpc>
                <a:spcPts val="4240"/>
              </a:lnSpc>
            </a:pPr>
            <a:r>
              <a:rPr lang="he-IL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היא ספרייה מתקדמת ליצירת </a:t>
            </a:r>
            <a:r>
              <a:rPr lang="en-US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GUI</a:t>
            </a:r>
            <a:r>
              <a:rPr lang="he-IL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, משמשת ל :</a:t>
            </a:r>
          </a:p>
          <a:p>
            <a:pPr marL="654007" lvl="1" indent="-327003" algn="r" rtl="1">
              <a:lnSpc>
                <a:spcPts val="4240"/>
              </a:lnSpc>
              <a:buFont typeface="Arial"/>
              <a:buChar char="•"/>
            </a:pPr>
            <a:r>
              <a:rPr lang="he-IL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 בנייה דינמית של חלונות, טבלאות וכפתורים.</a:t>
            </a:r>
          </a:p>
          <a:p>
            <a:pPr marL="654007" lvl="1" indent="-327003" algn="r" rtl="1">
              <a:lnSpc>
                <a:spcPts val="4240"/>
              </a:lnSpc>
              <a:buFont typeface="Arial"/>
              <a:buChar char="•"/>
            </a:pPr>
            <a:r>
              <a:rPr lang="he-IL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 שימוש בקבצי </a:t>
            </a:r>
            <a:r>
              <a:rPr lang="en-US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FXML</a:t>
            </a:r>
            <a:r>
              <a:rPr lang="he-IL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 כדי להפריד בין הלוגיקה העסקית לעיצוב הממשק.</a:t>
            </a:r>
          </a:p>
          <a:p>
            <a:pPr marL="654007" lvl="1" indent="-327003" algn="r" rtl="1">
              <a:lnSpc>
                <a:spcPts val="4240"/>
              </a:lnSpc>
              <a:buFont typeface="Arial"/>
              <a:buChar char="•"/>
            </a:pPr>
            <a:r>
              <a:rPr lang="he-IL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 תצוגת נתונים על פי סינונים שונים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842" y="4942965"/>
            <a:ext cx="7881627" cy="434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241"/>
              </a:lnSpc>
            </a:pPr>
            <a:endParaRPr lang="he-IL" sz="3029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  <a:rtl/>
            </a:endParaRPr>
          </a:p>
          <a:p>
            <a:pPr algn="r" rtl="1">
              <a:lnSpc>
                <a:spcPts val="4661"/>
              </a:lnSpc>
            </a:pPr>
            <a:r>
              <a:rPr lang="en-US" sz="3329" b="1" dirty="0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Maven</a:t>
            </a:r>
            <a:r>
              <a:rPr lang="he-IL" sz="3329" b="1" dirty="0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  <a:rtl/>
              </a:rPr>
              <a:t> – ניהול התלויות בפרויקט :</a:t>
            </a:r>
          </a:p>
          <a:p>
            <a:pPr algn="r" rtl="1">
              <a:lnSpc>
                <a:spcPts val="4241"/>
              </a:lnSpc>
            </a:pPr>
            <a:r>
              <a:rPr lang="he-IL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הוא כלי לניהול תלויות ובנייה אוטומטית של הפרויקט, משמש ל:</a:t>
            </a:r>
          </a:p>
          <a:p>
            <a:pPr marL="654177" lvl="1" indent="-327088" algn="r" rtl="1">
              <a:lnSpc>
                <a:spcPts val="4241"/>
              </a:lnSpc>
              <a:buFont typeface="Arial"/>
              <a:buChar char="•"/>
            </a:pPr>
            <a:r>
              <a:rPr lang="he-IL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 הוספת ספריות בצורה אוטומטית </a:t>
            </a:r>
          </a:p>
          <a:p>
            <a:pPr marL="654177" lvl="1" indent="-327088" algn="r" rtl="1">
              <a:lnSpc>
                <a:spcPts val="4241"/>
              </a:lnSpc>
              <a:buFont typeface="Arial"/>
              <a:buChar char="•"/>
            </a:pPr>
            <a:r>
              <a:rPr lang="he-IL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 ניהול גרסאות הספריות </a:t>
            </a:r>
          </a:p>
          <a:p>
            <a:pPr marL="654177" lvl="1" indent="-327088" algn="r" rtl="1">
              <a:lnSpc>
                <a:spcPts val="4241"/>
              </a:lnSpc>
              <a:spcBef>
                <a:spcPct val="0"/>
              </a:spcBef>
              <a:buFont typeface="Arial"/>
              <a:buChar char="•"/>
            </a:pPr>
            <a:r>
              <a:rPr lang="he-IL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 קובץ </a:t>
            </a:r>
            <a:r>
              <a:rPr lang="en-US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pom.xml</a:t>
            </a:r>
            <a:r>
              <a:rPr lang="he-IL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 שמנהל את כל התלויות ומקל על התקנת הפרויקט מחדש.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6146A-6D21-C030-F4F6-1BAEF5B5451C}"/>
              </a:ext>
            </a:extLst>
          </p:cNvPr>
          <p:cNvSpPr txBox="1"/>
          <p:nvPr/>
        </p:nvSpPr>
        <p:spPr>
          <a:xfrm>
            <a:off x="9033731" y="1600062"/>
            <a:ext cx="8206595" cy="33429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ts val="4620"/>
              </a:lnSpc>
            </a:pPr>
            <a:r>
              <a:rPr lang="en-US" sz="3300" b="1" dirty="0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Java</a:t>
            </a:r>
            <a:r>
              <a:rPr lang="he-IL" sz="3300" b="1" dirty="0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  <a:rtl/>
              </a:rPr>
              <a:t> – שפת הפיתוח העיקרית :</a:t>
            </a:r>
          </a:p>
          <a:p>
            <a:pPr algn="r" rtl="1">
              <a:lnSpc>
                <a:spcPts val="4240"/>
              </a:lnSpc>
            </a:pPr>
            <a:r>
              <a:rPr lang="he-IL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היא השפה הראשית בה כתוב הפרויקט, משמשת :</a:t>
            </a:r>
          </a:p>
          <a:p>
            <a:pPr marL="654007" lvl="1" indent="-327003" algn="r" rtl="1">
              <a:lnSpc>
                <a:spcPts val="4240"/>
              </a:lnSpc>
              <a:buFont typeface="Arial"/>
              <a:buChar char="•"/>
            </a:pPr>
            <a:r>
              <a:rPr lang="he-IL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 לנהל את כל החישובים, ניהול נתונים וטעינתם.</a:t>
            </a:r>
          </a:p>
          <a:p>
            <a:pPr marL="654007" lvl="1" indent="-327003" algn="r" rtl="1">
              <a:lnSpc>
                <a:spcPts val="4240"/>
              </a:lnSpc>
              <a:buFont typeface="Arial"/>
              <a:buChar char="•"/>
            </a:pPr>
            <a:r>
              <a:rPr lang="he-IL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 להריץ את הממשק הגרפי באמצעות </a:t>
            </a:r>
            <a:r>
              <a:rPr lang="en-US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JavaFX</a:t>
            </a:r>
            <a:r>
              <a:rPr lang="ar-EG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.</a:t>
            </a:r>
          </a:p>
          <a:p>
            <a:pPr marL="784204" lvl="1" indent="-457200" algn="r" rtl="1">
              <a:lnSpc>
                <a:spcPts val="4240"/>
              </a:lnSpc>
              <a:buFont typeface="Arial" panose="020B0604020202020204" pitchFamily="34" charset="0"/>
              <a:buChar char="•"/>
            </a:pPr>
            <a:r>
              <a:rPr lang="he-IL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לשלוט בתהליכים מקבילים (</a:t>
            </a:r>
            <a:r>
              <a:rPr lang="en-US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MultiThreading</a:t>
            </a:r>
            <a:r>
              <a:rPr lang="he-IL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)</a:t>
            </a:r>
          </a:p>
          <a:p>
            <a:pPr marL="784204" lvl="1" indent="-457200" algn="r" rtl="1">
              <a:lnSpc>
                <a:spcPts val="4240"/>
              </a:lnSpc>
              <a:buFont typeface="Arial" panose="020B0604020202020204" pitchFamily="34" charset="0"/>
              <a:buChar char="•"/>
            </a:pPr>
            <a:r>
              <a:rPr lang="he-IL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לשיפור ביצועים.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144EE-CF31-CDDB-3CB2-445C34F89F9D}"/>
              </a:ext>
            </a:extLst>
          </p:cNvPr>
          <p:cNvSpPr txBox="1"/>
          <p:nvPr/>
        </p:nvSpPr>
        <p:spPr>
          <a:xfrm>
            <a:off x="8769984" y="5559021"/>
            <a:ext cx="8470342" cy="42037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ts val="4661"/>
              </a:lnSpc>
            </a:pPr>
            <a:r>
              <a:rPr lang="en-US" sz="3329" b="1" dirty="0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SQL</a:t>
            </a:r>
            <a:r>
              <a:rPr lang="he-IL" sz="3329" b="1" dirty="0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  <a:rtl/>
              </a:rPr>
              <a:t> – מסד נתונים לניהול המידע :</a:t>
            </a:r>
          </a:p>
          <a:p>
            <a:pPr algn="r" rtl="1">
              <a:lnSpc>
                <a:spcPts val="4241"/>
              </a:lnSpc>
            </a:pPr>
            <a:r>
              <a:rPr lang="he-IL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משמש לשמירת המידע של היינות, ביצוע חיפושים על פי קריטריונים שונים, משתמשים בו בפרויקט ב :</a:t>
            </a:r>
          </a:p>
          <a:p>
            <a:pPr marL="654177" lvl="1" indent="-327088" algn="r" rtl="1">
              <a:lnSpc>
                <a:spcPts val="4241"/>
              </a:lnSpc>
              <a:buFont typeface="Arial"/>
              <a:buChar char="•"/>
            </a:pPr>
            <a:r>
              <a:rPr lang="ar-EG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  </a:t>
            </a:r>
            <a:r>
              <a:rPr lang="en-US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Java Database Connectivity</a:t>
            </a:r>
            <a:r>
              <a:rPr lang="he-IL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 – חיבור </a:t>
            </a:r>
            <a:r>
              <a:rPr lang="en-US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Java</a:t>
            </a:r>
            <a:r>
              <a:rPr lang="he-IL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 למסד הנתונים.</a:t>
            </a:r>
          </a:p>
          <a:p>
            <a:pPr marL="654177" lvl="1" indent="-327088" algn="r" rtl="1">
              <a:lnSpc>
                <a:spcPts val="4241"/>
              </a:lnSpc>
              <a:buFont typeface="Arial"/>
              <a:buChar char="•"/>
            </a:pPr>
            <a:r>
              <a:rPr lang="he-IL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 שאילתות (</a:t>
            </a:r>
            <a:r>
              <a:rPr lang="en-US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SELECT, INSERT, DELETE</a:t>
            </a:r>
            <a:r>
              <a:rPr lang="ar-EG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...)</a:t>
            </a:r>
          </a:p>
          <a:p>
            <a:pPr marL="654177" lvl="1" indent="-327088" algn="r" rtl="1">
              <a:lnSpc>
                <a:spcPts val="4241"/>
              </a:lnSpc>
              <a:buFont typeface="Arial"/>
              <a:buChar char="•"/>
            </a:pPr>
            <a:r>
              <a:rPr lang="he-IL" sz="302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סינון ומיון נתונים – לדוגמה, סינון לפי תאריך...</a:t>
            </a:r>
          </a:p>
          <a:p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6952978" y="1739747"/>
            <a:ext cx="10790416" cy="837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MainApplication</a:t>
            </a:r>
            <a:r>
              <a:rPr lang="he-IL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– תפקיד וניהול ראשי</a:t>
            </a:r>
          </a:p>
          <a:p>
            <a:pPr algn="r" rtl="1">
              <a:lnSpc>
                <a:spcPts val="4480"/>
              </a:lnSpc>
            </a:pP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DatabaseConnector</a:t>
            </a:r>
            <a:r>
              <a:rPr lang="he-IL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– ניהול מסד נתונים</a:t>
            </a:r>
          </a:p>
          <a:p>
            <a:pPr algn="r" rtl="1">
              <a:lnSpc>
                <a:spcPts val="4480"/>
              </a:lnSpc>
            </a:pP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MainViewController</a:t>
            </a:r>
            <a:r>
              <a:rPr lang="he-IL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– </a:t>
            </a:r>
            <a:r>
              <a:rPr lang="he-IL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קונטרולר</a:t>
            </a:r>
            <a:r>
              <a:rPr lang="he-IL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ראשי</a:t>
            </a:r>
          </a:p>
          <a:p>
            <a:pPr algn="r" rtl="1">
              <a:lnSpc>
                <a:spcPts val="4480"/>
              </a:lnSpc>
            </a:pP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MultiThreadingController</a:t>
            </a:r>
            <a:r>
              <a:rPr lang="he-IL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– ניהול תהליכים במקביל</a:t>
            </a:r>
          </a:p>
          <a:p>
            <a:pPr algn="r" rtl="1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ColumnSelectionController</a:t>
            </a:r>
            <a:r>
              <a:rPr lang="he-IL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– בחירת עמודות להצגה</a:t>
            </a:r>
          </a:p>
          <a:p>
            <a:pPr algn="r" rtl="1">
              <a:lnSpc>
                <a:spcPts val="4480"/>
              </a:lnSpc>
            </a:pP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ColumnStatusController</a:t>
            </a:r>
            <a:r>
              <a:rPr lang="he-IL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– חישובי מינימום ומקסימום</a:t>
            </a:r>
          </a:p>
          <a:p>
            <a:pPr algn="r" rtl="1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FilterByDateController</a:t>
            </a:r>
            <a:r>
              <a:rPr lang="he-IL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– סינון לפי תאריך</a:t>
            </a:r>
          </a:p>
          <a:p>
            <a:pPr algn="r" rtl="1">
              <a:lnSpc>
                <a:spcPts val="4480"/>
              </a:lnSpc>
            </a:pP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PhWinesController</a:t>
            </a:r>
            <a:r>
              <a:rPr lang="he-IL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– ניתוח חומציות היינות</a:t>
            </a:r>
          </a:p>
          <a:p>
            <a:pPr algn="r" rtl="1">
              <a:lnSpc>
                <a:spcPts val="4480"/>
              </a:lnSpc>
            </a:pP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SQLTablesViewController</a:t>
            </a:r>
            <a:r>
              <a:rPr lang="he-IL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– ניהול טבלאות נתונים</a:t>
            </a:r>
          </a:p>
          <a:p>
            <a:pPr algn="r" rtl="1">
              <a:lnSpc>
                <a:spcPts val="4480"/>
              </a:lnSpc>
            </a:pP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WineColorController</a:t>
            </a:r>
            <a:r>
              <a:rPr lang="he-IL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– חישוב יינות לפי צבע</a:t>
            </a:r>
          </a:p>
          <a:p>
            <a:pPr algn="r" rtl="1">
              <a:lnSpc>
                <a:spcPts val="4480"/>
              </a:lnSpc>
            </a:pP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SplashScreenController</a:t>
            </a:r>
            <a:r>
              <a:rPr lang="he-IL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– מסך פתיחה</a:t>
            </a:r>
          </a:p>
          <a:p>
            <a:pPr algn="r" rtl="1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Wine</a:t>
            </a:r>
            <a:r>
              <a:rPr lang="he-IL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– מחלקת הנתונים (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Model</a:t>
            </a:r>
            <a:r>
              <a:rPr lang="ar-EG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)</a:t>
            </a:r>
          </a:p>
          <a:p>
            <a:pPr algn="r" rtl="1">
              <a:lnSpc>
                <a:spcPts val="4480"/>
              </a:lnSpc>
            </a:pP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WineTable</a:t>
            </a:r>
            <a:r>
              <a:rPr lang="he-IL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– יצירת טבלאות דינמיות</a:t>
            </a:r>
          </a:p>
          <a:p>
            <a:pPr algn="r" rtl="1">
              <a:lnSpc>
                <a:spcPts val="4480"/>
              </a:lnSpc>
            </a:pP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WineWithDate</a:t>
            </a:r>
            <a:r>
              <a:rPr lang="he-IL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– תצוגת יינות עם תאריך ייצור</a:t>
            </a:r>
          </a:p>
          <a:p>
            <a:pPr algn="r" rtl="1">
              <a:lnSpc>
                <a:spcPts val="4480"/>
              </a:lnSpc>
              <a:spcBef>
                <a:spcPct val="0"/>
              </a:spcBef>
            </a:pPr>
            <a:endParaRPr lang="he-IL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484798" y="1763799"/>
            <a:ext cx="5089686" cy="4747138"/>
          </a:xfrm>
          <a:custGeom>
            <a:avLst/>
            <a:gdLst/>
            <a:ahLst/>
            <a:cxnLst/>
            <a:rect l="l" t="t" r="r" b="b"/>
            <a:pathLst>
              <a:path w="5089686" h="4747138">
                <a:moveTo>
                  <a:pt x="0" y="0"/>
                </a:moveTo>
                <a:lnTo>
                  <a:pt x="5089686" y="0"/>
                </a:lnTo>
                <a:lnTo>
                  <a:pt x="5089686" y="4747139"/>
                </a:lnTo>
                <a:lnTo>
                  <a:pt x="0" y="4747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2186" b="-925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3805208" y="5958052"/>
            <a:ext cx="4145162" cy="3563828"/>
          </a:xfrm>
          <a:custGeom>
            <a:avLst/>
            <a:gdLst/>
            <a:ahLst/>
            <a:cxnLst/>
            <a:rect l="l" t="t" r="r" b="b"/>
            <a:pathLst>
              <a:path w="4145162" h="3563828">
                <a:moveTo>
                  <a:pt x="0" y="0"/>
                </a:moveTo>
                <a:lnTo>
                  <a:pt x="4145162" y="0"/>
                </a:lnTo>
                <a:lnTo>
                  <a:pt x="4145162" y="3563828"/>
                </a:lnTo>
                <a:lnTo>
                  <a:pt x="0" y="35638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87" t="-9956" r="-7957" b="-99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4780717" y="720968"/>
            <a:ext cx="8726567" cy="83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6719"/>
              </a:lnSpc>
              <a:spcBef>
                <a:spcPct val="0"/>
              </a:spcBef>
            </a:pPr>
            <a:r>
              <a:rPr lang="he-IL" sz="4799" b="1" dirty="0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  <a:rtl/>
              </a:rPr>
              <a:t>מבנה הפרויקט – סקירה על המחלקות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22" b="-9222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7" name="Group 7"/>
          <p:cNvGrpSpPr/>
          <p:nvPr/>
        </p:nvGrpSpPr>
        <p:grpSpPr>
          <a:xfrm>
            <a:off x="1739694" y="4064890"/>
            <a:ext cx="385752" cy="387433"/>
            <a:chOff x="0" y="0"/>
            <a:chExt cx="101597" cy="1020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597" cy="102040"/>
            </a:xfrm>
            <a:custGeom>
              <a:avLst/>
              <a:gdLst/>
              <a:ahLst/>
              <a:cxnLst/>
              <a:rect l="l" t="t" r="r" b="b"/>
              <a:pathLst>
                <a:path w="101597" h="102040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39694" y="6221256"/>
            <a:ext cx="385752" cy="387433"/>
            <a:chOff x="0" y="0"/>
            <a:chExt cx="101597" cy="1020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1597" cy="102040"/>
            </a:xfrm>
            <a:custGeom>
              <a:avLst/>
              <a:gdLst/>
              <a:ahLst/>
              <a:cxnLst/>
              <a:rect l="l" t="t" r="r" b="b"/>
              <a:pathLst>
                <a:path w="101597" h="102040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423976" y="563561"/>
            <a:ext cx="6371069" cy="844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6999"/>
              </a:lnSpc>
              <a:spcBef>
                <a:spcPct val="0"/>
              </a:spcBef>
            </a:pPr>
            <a:r>
              <a:rPr lang="he-IL" sz="4999" b="1" dirty="0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  <a:rtl/>
              </a:rPr>
              <a:t>הדגמת שליפת נתונים</a:t>
            </a:r>
          </a:p>
        </p:txBody>
      </p:sp>
      <p:pic>
        <p:nvPicPr>
          <p:cNvPr id="14" name="Picture 14" descr="Recording 2025-03-10 153326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58.324"/>
                </p14:media>
              </p:ext>
            </p:extLst>
          </p:nvPr>
        </p:nvPicPr>
        <p:blipFill>
          <a:blip r:embed="rId7"/>
          <a:srcRect l="39" t="220" b="6232"/>
          <a:stretch>
            <a:fillRect/>
          </a:stretch>
        </p:blipFill>
        <p:spPr>
          <a:xfrm>
            <a:off x="1929749" y="1653601"/>
            <a:ext cx="14428503" cy="8389311"/>
          </a:xfrm>
          <a:prstGeom prst="rect">
            <a:avLst/>
          </a:prstGeom>
          <a:ln w="1270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7" name="Group 7"/>
          <p:cNvGrpSpPr/>
          <p:nvPr/>
        </p:nvGrpSpPr>
        <p:grpSpPr>
          <a:xfrm>
            <a:off x="8121820" y="3986747"/>
            <a:ext cx="385752" cy="387433"/>
            <a:chOff x="0" y="0"/>
            <a:chExt cx="101597" cy="1020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597" cy="102040"/>
            </a:xfrm>
            <a:custGeom>
              <a:avLst/>
              <a:gdLst/>
              <a:ahLst/>
              <a:cxnLst/>
              <a:rect l="l" t="t" r="r" b="b"/>
              <a:pathLst>
                <a:path w="101597" h="102040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121820" y="6143113"/>
            <a:ext cx="385752" cy="387433"/>
            <a:chOff x="0" y="0"/>
            <a:chExt cx="101597" cy="1020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1597" cy="102040"/>
            </a:xfrm>
            <a:custGeom>
              <a:avLst/>
              <a:gdLst/>
              <a:ahLst/>
              <a:cxnLst/>
              <a:rect l="l" t="t" r="r" b="b"/>
              <a:pathLst>
                <a:path w="101597" h="102040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809233"/>
            <a:ext cx="6127960" cy="5652133"/>
            <a:chOff x="0" y="0"/>
            <a:chExt cx="6884578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881765" cy="6350000"/>
            </a:xfrm>
            <a:custGeom>
              <a:avLst/>
              <a:gdLst/>
              <a:ahLst/>
              <a:cxnLst/>
              <a:rect l="l" t="t" r="r" b="b"/>
              <a:pathLst>
                <a:path w="6881765" h="6350000">
                  <a:moveTo>
                    <a:pt x="6738337" y="1851660"/>
                  </a:moveTo>
                  <a:lnTo>
                    <a:pt x="6738337" y="1719580"/>
                  </a:lnTo>
                  <a:lnTo>
                    <a:pt x="6592096" y="1719580"/>
                  </a:lnTo>
                  <a:lnTo>
                    <a:pt x="6592096" y="1587500"/>
                  </a:lnTo>
                  <a:lnTo>
                    <a:pt x="6445855" y="1587500"/>
                  </a:lnTo>
                  <a:lnTo>
                    <a:pt x="6445855" y="1455420"/>
                  </a:lnTo>
                  <a:lnTo>
                    <a:pt x="6299614" y="1455420"/>
                  </a:lnTo>
                  <a:lnTo>
                    <a:pt x="6299614" y="1323340"/>
                  </a:lnTo>
                  <a:lnTo>
                    <a:pt x="6153372" y="1323340"/>
                  </a:lnTo>
                  <a:lnTo>
                    <a:pt x="6153372" y="1189990"/>
                  </a:lnTo>
                  <a:lnTo>
                    <a:pt x="6007132" y="1189990"/>
                  </a:lnTo>
                  <a:lnTo>
                    <a:pt x="6007132" y="1057910"/>
                  </a:lnTo>
                  <a:lnTo>
                    <a:pt x="5860891" y="1057910"/>
                  </a:lnTo>
                  <a:lnTo>
                    <a:pt x="5860891" y="925830"/>
                  </a:lnTo>
                  <a:lnTo>
                    <a:pt x="5714650" y="925830"/>
                  </a:lnTo>
                  <a:lnTo>
                    <a:pt x="5714650" y="793750"/>
                  </a:lnTo>
                  <a:lnTo>
                    <a:pt x="5568409" y="793750"/>
                  </a:lnTo>
                  <a:lnTo>
                    <a:pt x="5568409" y="661670"/>
                  </a:lnTo>
                  <a:lnTo>
                    <a:pt x="5422167" y="661670"/>
                  </a:lnTo>
                  <a:lnTo>
                    <a:pt x="5422167" y="529590"/>
                  </a:lnTo>
                  <a:lnTo>
                    <a:pt x="5273114" y="529590"/>
                  </a:lnTo>
                  <a:lnTo>
                    <a:pt x="5273114" y="397510"/>
                  </a:lnTo>
                  <a:lnTo>
                    <a:pt x="5126873" y="397510"/>
                  </a:lnTo>
                  <a:lnTo>
                    <a:pt x="5126873" y="264160"/>
                  </a:lnTo>
                  <a:lnTo>
                    <a:pt x="4980632" y="264160"/>
                  </a:lnTo>
                  <a:lnTo>
                    <a:pt x="4980632" y="132080"/>
                  </a:lnTo>
                  <a:lnTo>
                    <a:pt x="4834391" y="132080"/>
                  </a:lnTo>
                  <a:lnTo>
                    <a:pt x="4834391" y="0"/>
                  </a:lnTo>
                  <a:cubicBezTo>
                    <a:pt x="3909135" y="0"/>
                    <a:pt x="2976849" y="0"/>
                    <a:pt x="2051593" y="0"/>
                  </a:cubicBezTo>
                  <a:lnTo>
                    <a:pt x="2051593" y="132080"/>
                  </a:lnTo>
                  <a:lnTo>
                    <a:pt x="1905352" y="132080"/>
                  </a:lnTo>
                  <a:lnTo>
                    <a:pt x="1905352" y="264160"/>
                  </a:lnTo>
                  <a:lnTo>
                    <a:pt x="1757705" y="264160"/>
                  </a:lnTo>
                  <a:lnTo>
                    <a:pt x="1757705" y="396240"/>
                  </a:lnTo>
                  <a:lnTo>
                    <a:pt x="1611464" y="396240"/>
                  </a:lnTo>
                  <a:lnTo>
                    <a:pt x="1611464" y="528320"/>
                  </a:lnTo>
                  <a:lnTo>
                    <a:pt x="1465223" y="528320"/>
                  </a:lnTo>
                  <a:lnTo>
                    <a:pt x="1465223" y="660400"/>
                  </a:lnTo>
                  <a:lnTo>
                    <a:pt x="1317575" y="660400"/>
                  </a:lnTo>
                  <a:lnTo>
                    <a:pt x="1317575" y="792480"/>
                  </a:lnTo>
                  <a:lnTo>
                    <a:pt x="1171334" y="792480"/>
                  </a:lnTo>
                  <a:lnTo>
                    <a:pt x="1171334" y="924560"/>
                  </a:lnTo>
                  <a:lnTo>
                    <a:pt x="1025093" y="924560"/>
                  </a:lnTo>
                  <a:lnTo>
                    <a:pt x="1025093" y="1056640"/>
                  </a:lnTo>
                  <a:lnTo>
                    <a:pt x="878852" y="1056640"/>
                  </a:lnTo>
                  <a:lnTo>
                    <a:pt x="878852" y="1188720"/>
                  </a:lnTo>
                  <a:lnTo>
                    <a:pt x="732611" y="1188720"/>
                  </a:lnTo>
                  <a:lnTo>
                    <a:pt x="732611" y="1320800"/>
                  </a:lnTo>
                  <a:lnTo>
                    <a:pt x="586370" y="1320800"/>
                  </a:lnTo>
                  <a:lnTo>
                    <a:pt x="586370" y="1452880"/>
                  </a:lnTo>
                  <a:lnTo>
                    <a:pt x="440129" y="1452880"/>
                  </a:lnTo>
                  <a:lnTo>
                    <a:pt x="440129" y="1587500"/>
                  </a:lnTo>
                  <a:lnTo>
                    <a:pt x="292482" y="1587500"/>
                  </a:lnTo>
                  <a:lnTo>
                    <a:pt x="292482" y="1719580"/>
                  </a:lnTo>
                  <a:lnTo>
                    <a:pt x="146241" y="1719580"/>
                  </a:lnTo>
                  <a:lnTo>
                    <a:pt x="146241" y="1851660"/>
                  </a:lnTo>
                  <a:lnTo>
                    <a:pt x="0" y="1851660"/>
                  </a:lnTo>
                  <a:cubicBezTo>
                    <a:pt x="0" y="2731770"/>
                    <a:pt x="0" y="3618230"/>
                    <a:pt x="0" y="4497070"/>
                  </a:cubicBezTo>
                  <a:lnTo>
                    <a:pt x="146241" y="4497070"/>
                  </a:lnTo>
                  <a:lnTo>
                    <a:pt x="146241" y="4629150"/>
                  </a:lnTo>
                  <a:lnTo>
                    <a:pt x="292482" y="4629150"/>
                  </a:lnTo>
                  <a:lnTo>
                    <a:pt x="292482" y="4762500"/>
                  </a:lnTo>
                  <a:lnTo>
                    <a:pt x="438723" y="4762500"/>
                  </a:lnTo>
                  <a:lnTo>
                    <a:pt x="438723" y="4894580"/>
                  </a:lnTo>
                  <a:lnTo>
                    <a:pt x="584964" y="4894580"/>
                  </a:lnTo>
                  <a:lnTo>
                    <a:pt x="584964" y="5026660"/>
                  </a:lnTo>
                  <a:lnTo>
                    <a:pt x="731205" y="5026660"/>
                  </a:lnTo>
                  <a:lnTo>
                    <a:pt x="731205" y="5158740"/>
                  </a:lnTo>
                  <a:lnTo>
                    <a:pt x="877446" y="5158740"/>
                  </a:lnTo>
                  <a:lnTo>
                    <a:pt x="877446" y="5290820"/>
                  </a:lnTo>
                  <a:lnTo>
                    <a:pt x="1023687" y="5290820"/>
                  </a:lnTo>
                  <a:lnTo>
                    <a:pt x="1023687" y="5422900"/>
                  </a:lnTo>
                  <a:lnTo>
                    <a:pt x="1169928" y="5422900"/>
                  </a:lnTo>
                  <a:lnTo>
                    <a:pt x="1169928" y="5554980"/>
                  </a:lnTo>
                  <a:lnTo>
                    <a:pt x="1316169" y="5554980"/>
                  </a:lnTo>
                  <a:lnTo>
                    <a:pt x="1316169" y="5687060"/>
                  </a:lnTo>
                  <a:lnTo>
                    <a:pt x="1462410" y="5687060"/>
                  </a:lnTo>
                  <a:lnTo>
                    <a:pt x="1462410" y="5819140"/>
                  </a:lnTo>
                  <a:lnTo>
                    <a:pt x="1608651" y="5819140"/>
                  </a:lnTo>
                  <a:lnTo>
                    <a:pt x="1608651" y="5951220"/>
                  </a:lnTo>
                  <a:lnTo>
                    <a:pt x="1757705" y="5951220"/>
                  </a:lnTo>
                  <a:lnTo>
                    <a:pt x="1757705" y="6083300"/>
                  </a:lnTo>
                  <a:lnTo>
                    <a:pt x="1903946" y="6083300"/>
                  </a:lnTo>
                  <a:lnTo>
                    <a:pt x="1903946" y="6215380"/>
                  </a:lnTo>
                  <a:lnTo>
                    <a:pt x="2050187" y="6215380"/>
                  </a:lnTo>
                  <a:lnTo>
                    <a:pt x="2050187" y="6350000"/>
                  </a:lnTo>
                  <a:cubicBezTo>
                    <a:pt x="2975443" y="6350000"/>
                    <a:pt x="3907729" y="6350000"/>
                    <a:pt x="4832984" y="6350000"/>
                  </a:cubicBezTo>
                  <a:lnTo>
                    <a:pt x="4832984" y="6217920"/>
                  </a:lnTo>
                  <a:lnTo>
                    <a:pt x="4979226" y="6217920"/>
                  </a:lnTo>
                  <a:lnTo>
                    <a:pt x="4979226" y="6085840"/>
                  </a:lnTo>
                  <a:lnTo>
                    <a:pt x="5125467" y="6085840"/>
                  </a:lnTo>
                  <a:lnTo>
                    <a:pt x="5125467" y="5953760"/>
                  </a:lnTo>
                  <a:lnTo>
                    <a:pt x="5273114" y="5953760"/>
                  </a:lnTo>
                  <a:lnTo>
                    <a:pt x="5273114" y="5821680"/>
                  </a:lnTo>
                  <a:lnTo>
                    <a:pt x="5419355" y="5821680"/>
                  </a:lnTo>
                  <a:lnTo>
                    <a:pt x="5419355" y="5689600"/>
                  </a:lnTo>
                  <a:lnTo>
                    <a:pt x="5565596" y="5689600"/>
                  </a:lnTo>
                  <a:lnTo>
                    <a:pt x="5565596" y="5557520"/>
                  </a:lnTo>
                  <a:lnTo>
                    <a:pt x="5711837" y="5557520"/>
                  </a:lnTo>
                  <a:lnTo>
                    <a:pt x="5711837" y="5425440"/>
                  </a:lnTo>
                  <a:lnTo>
                    <a:pt x="5858078" y="5425440"/>
                  </a:lnTo>
                  <a:lnTo>
                    <a:pt x="5858078" y="5293360"/>
                  </a:lnTo>
                  <a:lnTo>
                    <a:pt x="6004319" y="5293360"/>
                  </a:lnTo>
                  <a:lnTo>
                    <a:pt x="6004319" y="5161280"/>
                  </a:lnTo>
                  <a:lnTo>
                    <a:pt x="6150560" y="5161280"/>
                  </a:lnTo>
                  <a:lnTo>
                    <a:pt x="6150560" y="5029200"/>
                  </a:lnTo>
                  <a:lnTo>
                    <a:pt x="6296801" y="5029200"/>
                  </a:lnTo>
                  <a:lnTo>
                    <a:pt x="6296801" y="4897120"/>
                  </a:lnTo>
                  <a:lnTo>
                    <a:pt x="6443042" y="4897120"/>
                  </a:lnTo>
                  <a:lnTo>
                    <a:pt x="6443042" y="4762500"/>
                  </a:lnTo>
                  <a:lnTo>
                    <a:pt x="6589283" y="4762500"/>
                  </a:lnTo>
                  <a:lnTo>
                    <a:pt x="6589283" y="4630420"/>
                  </a:lnTo>
                  <a:lnTo>
                    <a:pt x="6735525" y="4630420"/>
                  </a:lnTo>
                  <a:lnTo>
                    <a:pt x="6735525" y="4498340"/>
                  </a:lnTo>
                  <a:lnTo>
                    <a:pt x="6881765" y="4498340"/>
                  </a:lnTo>
                  <a:cubicBezTo>
                    <a:pt x="6881765" y="3618230"/>
                    <a:pt x="6881765" y="2731770"/>
                    <a:pt x="6881765" y="1852930"/>
                  </a:cubicBezTo>
                  <a:lnTo>
                    <a:pt x="6738337" y="1852930"/>
                  </a:lnTo>
                  <a:close/>
                </a:path>
              </a:pathLst>
            </a:custGeom>
            <a:blipFill>
              <a:blip r:embed="rId5"/>
              <a:stretch>
                <a:fillRect t="-3628" b="-3628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85885" y="5562597"/>
            <a:ext cx="4134057" cy="4221872"/>
            <a:chOff x="0" y="0"/>
            <a:chExt cx="621792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15380" cy="6350000"/>
            </a:xfrm>
            <a:custGeom>
              <a:avLst/>
              <a:gdLst/>
              <a:ahLst/>
              <a:cxnLst/>
              <a:rect l="l" t="t" r="r" b="b"/>
              <a:pathLst>
                <a:path w="6215380" h="6350000">
                  <a:moveTo>
                    <a:pt x="6085840" y="1851660"/>
                  </a:moveTo>
                  <a:lnTo>
                    <a:pt x="6085840" y="1719580"/>
                  </a:lnTo>
                  <a:lnTo>
                    <a:pt x="5953760" y="1719580"/>
                  </a:lnTo>
                  <a:lnTo>
                    <a:pt x="5953760" y="1587500"/>
                  </a:lnTo>
                  <a:lnTo>
                    <a:pt x="5821680" y="1587500"/>
                  </a:lnTo>
                  <a:lnTo>
                    <a:pt x="5821680" y="1455420"/>
                  </a:lnTo>
                  <a:lnTo>
                    <a:pt x="5689600" y="1455420"/>
                  </a:lnTo>
                  <a:lnTo>
                    <a:pt x="5689600" y="1323340"/>
                  </a:lnTo>
                  <a:lnTo>
                    <a:pt x="5557520" y="1323340"/>
                  </a:lnTo>
                  <a:lnTo>
                    <a:pt x="5557520" y="1189990"/>
                  </a:lnTo>
                  <a:lnTo>
                    <a:pt x="5425440" y="1189990"/>
                  </a:lnTo>
                  <a:lnTo>
                    <a:pt x="5425440" y="1057910"/>
                  </a:lnTo>
                  <a:lnTo>
                    <a:pt x="5293360" y="1057910"/>
                  </a:lnTo>
                  <a:lnTo>
                    <a:pt x="5293360" y="925830"/>
                  </a:lnTo>
                  <a:lnTo>
                    <a:pt x="5161280" y="925830"/>
                  </a:lnTo>
                  <a:lnTo>
                    <a:pt x="5161280" y="793750"/>
                  </a:lnTo>
                  <a:lnTo>
                    <a:pt x="5029200" y="793750"/>
                  </a:lnTo>
                  <a:lnTo>
                    <a:pt x="5029200" y="661670"/>
                  </a:lnTo>
                  <a:lnTo>
                    <a:pt x="4897120" y="661670"/>
                  </a:lnTo>
                  <a:lnTo>
                    <a:pt x="4897120" y="529590"/>
                  </a:lnTo>
                  <a:lnTo>
                    <a:pt x="4762500" y="529590"/>
                  </a:lnTo>
                  <a:lnTo>
                    <a:pt x="4762500" y="397510"/>
                  </a:lnTo>
                  <a:lnTo>
                    <a:pt x="4630420" y="397510"/>
                  </a:lnTo>
                  <a:lnTo>
                    <a:pt x="4630420" y="264160"/>
                  </a:lnTo>
                  <a:lnTo>
                    <a:pt x="4498340" y="264160"/>
                  </a:lnTo>
                  <a:lnTo>
                    <a:pt x="4498340" y="132080"/>
                  </a:lnTo>
                  <a:lnTo>
                    <a:pt x="4366260" y="132080"/>
                  </a:lnTo>
                  <a:lnTo>
                    <a:pt x="4366260" y="0"/>
                  </a:lnTo>
                  <a:cubicBezTo>
                    <a:pt x="3530600" y="0"/>
                    <a:pt x="2688590" y="0"/>
                    <a:pt x="1852930" y="0"/>
                  </a:cubicBezTo>
                  <a:lnTo>
                    <a:pt x="1852930" y="132080"/>
                  </a:lnTo>
                  <a:lnTo>
                    <a:pt x="1720850" y="132080"/>
                  </a:lnTo>
                  <a:lnTo>
                    <a:pt x="1720850" y="264160"/>
                  </a:lnTo>
                  <a:lnTo>
                    <a:pt x="1587500" y="264160"/>
                  </a:lnTo>
                  <a:lnTo>
                    <a:pt x="1587500" y="396240"/>
                  </a:lnTo>
                  <a:lnTo>
                    <a:pt x="1455420" y="396240"/>
                  </a:lnTo>
                  <a:lnTo>
                    <a:pt x="1455420" y="528320"/>
                  </a:lnTo>
                  <a:lnTo>
                    <a:pt x="1323340" y="528320"/>
                  </a:lnTo>
                  <a:lnTo>
                    <a:pt x="1323340" y="660400"/>
                  </a:lnTo>
                  <a:lnTo>
                    <a:pt x="1189990" y="660400"/>
                  </a:lnTo>
                  <a:lnTo>
                    <a:pt x="1189990" y="792480"/>
                  </a:lnTo>
                  <a:lnTo>
                    <a:pt x="1057910" y="792480"/>
                  </a:lnTo>
                  <a:lnTo>
                    <a:pt x="1057910" y="924560"/>
                  </a:lnTo>
                  <a:lnTo>
                    <a:pt x="925830" y="924560"/>
                  </a:lnTo>
                  <a:lnTo>
                    <a:pt x="925830" y="1056640"/>
                  </a:lnTo>
                  <a:lnTo>
                    <a:pt x="793750" y="1056640"/>
                  </a:lnTo>
                  <a:lnTo>
                    <a:pt x="793750" y="1188720"/>
                  </a:lnTo>
                  <a:lnTo>
                    <a:pt x="661670" y="1188720"/>
                  </a:lnTo>
                  <a:lnTo>
                    <a:pt x="661670" y="1320800"/>
                  </a:lnTo>
                  <a:lnTo>
                    <a:pt x="529590" y="1320800"/>
                  </a:lnTo>
                  <a:lnTo>
                    <a:pt x="529590" y="1452880"/>
                  </a:lnTo>
                  <a:lnTo>
                    <a:pt x="397510" y="1452880"/>
                  </a:lnTo>
                  <a:lnTo>
                    <a:pt x="397510" y="1587500"/>
                  </a:lnTo>
                  <a:lnTo>
                    <a:pt x="264160" y="1587500"/>
                  </a:lnTo>
                  <a:lnTo>
                    <a:pt x="264160" y="1719580"/>
                  </a:lnTo>
                  <a:lnTo>
                    <a:pt x="132080" y="1719580"/>
                  </a:lnTo>
                  <a:lnTo>
                    <a:pt x="132080" y="1851660"/>
                  </a:lnTo>
                  <a:lnTo>
                    <a:pt x="0" y="1851660"/>
                  </a:lnTo>
                  <a:cubicBezTo>
                    <a:pt x="0" y="2731770"/>
                    <a:pt x="0" y="3618230"/>
                    <a:pt x="0" y="4497070"/>
                  </a:cubicBezTo>
                  <a:lnTo>
                    <a:pt x="132080" y="4497070"/>
                  </a:lnTo>
                  <a:lnTo>
                    <a:pt x="132080" y="4629150"/>
                  </a:lnTo>
                  <a:lnTo>
                    <a:pt x="264160" y="4629150"/>
                  </a:lnTo>
                  <a:lnTo>
                    <a:pt x="264160" y="4762500"/>
                  </a:lnTo>
                  <a:lnTo>
                    <a:pt x="396240" y="4762500"/>
                  </a:lnTo>
                  <a:lnTo>
                    <a:pt x="396240" y="4894580"/>
                  </a:lnTo>
                  <a:lnTo>
                    <a:pt x="528320" y="4894580"/>
                  </a:lnTo>
                  <a:lnTo>
                    <a:pt x="528320" y="5026660"/>
                  </a:lnTo>
                  <a:lnTo>
                    <a:pt x="660400" y="5026660"/>
                  </a:lnTo>
                  <a:lnTo>
                    <a:pt x="660400" y="5158740"/>
                  </a:lnTo>
                  <a:lnTo>
                    <a:pt x="792480" y="5158740"/>
                  </a:lnTo>
                  <a:lnTo>
                    <a:pt x="792480" y="5290820"/>
                  </a:lnTo>
                  <a:lnTo>
                    <a:pt x="924560" y="5290820"/>
                  </a:lnTo>
                  <a:lnTo>
                    <a:pt x="924560" y="5422900"/>
                  </a:lnTo>
                  <a:lnTo>
                    <a:pt x="1056640" y="5422900"/>
                  </a:lnTo>
                  <a:lnTo>
                    <a:pt x="1056640" y="5554980"/>
                  </a:lnTo>
                  <a:lnTo>
                    <a:pt x="1188720" y="5554980"/>
                  </a:lnTo>
                  <a:lnTo>
                    <a:pt x="1188720" y="5687060"/>
                  </a:lnTo>
                  <a:lnTo>
                    <a:pt x="1320800" y="5687060"/>
                  </a:lnTo>
                  <a:lnTo>
                    <a:pt x="1320800" y="5819140"/>
                  </a:lnTo>
                  <a:lnTo>
                    <a:pt x="1452880" y="5819140"/>
                  </a:lnTo>
                  <a:lnTo>
                    <a:pt x="1452880" y="5951220"/>
                  </a:lnTo>
                  <a:lnTo>
                    <a:pt x="1587500" y="5951220"/>
                  </a:lnTo>
                  <a:lnTo>
                    <a:pt x="1587500" y="6083300"/>
                  </a:lnTo>
                  <a:lnTo>
                    <a:pt x="1719580" y="6083300"/>
                  </a:lnTo>
                  <a:lnTo>
                    <a:pt x="1719580" y="6215380"/>
                  </a:lnTo>
                  <a:lnTo>
                    <a:pt x="1851660" y="6215380"/>
                  </a:lnTo>
                  <a:lnTo>
                    <a:pt x="1851660" y="6350000"/>
                  </a:lnTo>
                  <a:cubicBezTo>
                    <a:pt x="2687320" y="6350000"/>
                    <a:pt x="3529330" y="6350000"/>
                    <a:pt x="4364990" y="6350000"/>
                  </a:cubicBezTo>
                  <a:lnTo>
                    <a:pt x="4364990" y="6217920"/>
                  </a:lnTo>
                  <a:lnTo>
                    <a:pt x="4497070" y="6217920"/>
                  </a:lnTo>
                  <a:lnTo>
                    <a:pt x="4497070" y="6085840"/>
                  </a:lnTo>
                  <a:lnTo>
                    <a:pt x="4629150" y="6085840"/>
                  </a:lnTo>
                  <a:lnTo>
                    <a:pt x="4629150" y="5953760"/>
                  </a:lnTo>
                  <a:lnTo>
                    <a:pt x="4762500" y="5953760"/>
                  </a:lnTo>
                  <a:lnTo>
                    <a:pt x="4762500" y="5821680"/>
                  </a:lnTo>
                  <a:lnTo>
                    <a:pt x="4894580" y="5821680"/>
                  </a:lnTo>
                  <a:lnTo>
                    <a:pt x="4894580" y="5689600"/>
                  </a:lnTo>
                  <a:lnTo>
                    <a:pt x="5026660" y="5689600"/>
                  </a:lnTo>
                  <a:lnTo>
                    <a:pt x="5026660" y="5557520"/>
                  </a:lnTo>
                  <a:lnTo>
                    <a:pt x="5158740" y="5557520"/>
                  </a:lnTo>
                  <a:lnTo>
                    <a:pt x="5158740" y="5425440"/>
                  </a:lnTo>
                  <a:lnTo>
                    <a:pt x="5290820" y="5425440"/>
                  </a:lnTo>
                  <a:lnTo>
                    <a:pt x="5290820" y="5293360"/>
                  </a:lnTo>
                  <a:lnTo>
                    <a:pt x="5422900" y="5293360"/>
                  </a:lnTo>
                  <a:lnTo>
                    <a:pt x="5422900" y="5161280"/>
                  </a:lnTo>
                  <a:lnTo>
                    <a:pt x="5554980" y="5161280"/>
                  </a:lnTo>
                  <a:lnTo>
                    <a:pt x="5554980" y="5029200"/>
                  </a:lnTo>
                  <a:lnTo>
                    <a:pt x="5687060" y="5029200"/>
                  </a:lnTo>
                  <a:lnTo>
                    <a:pt x="5687060" y="4897120"/>
                  </a:lnTo>
                  <a:lnTo>
                    <a:pt x="5819140" y="4897120"/>
                  </a:lnTo>
                  <a:lnTo>
                    <a:pt x="5819140" y="4762500"/>
                  </a:lnTo>
                  <a:lnTo>
                    <a:pt x="5951220" y="4762500"/>
                  </a:lnTo>
                  <a:lnTo>
                    <a:pt x="5951220" y="4630420"/>
                  </a:lnTo>
                  <a:lnTo>
                    <a:pt x="6083300" y="4630420"/>
                  </a:lnTo>
                  <a:lnTo>
                    <a:pt x="6083300" y="4498340"/>
                  </a:lnTo>
                  <a:lnTo>
                    <a:pt x="6215380" y="4498340"/>
                  </a:lnTo>
                  <a:cubicBezTo>
                    <a:pt x="6215380" y="3618230"/>
                    <a:pt x="6215380" y="2731770"/>
                    <a:pt x="6215380" y="1852930"/>
                  </a:cubicBezTo>
                  <a:lnTo>
                    <a:pt x="6085840" y="1852930"/>
                  </a:lnTo>
                  <a:close/>
                </a:path>
              </a:pathLst>
            </a:custGeom>
            <a:blipFill>
              <a:blip r:embed="rId6"/>
              <a:stretch>
                <a:fillRect l="-3592" r="-3592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490035" y="2067327"/>
            <a:ext cx="10253359" cy="8065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7093" lvl="1" indent="-493547" algn="r" rtl="1">
              <a:lnSpc>
                <a:spcPts val="6400"/>
              </a:lnSpc>
              <a:buFont typeface="Arial"/>
              <a:buChar char="•"/>
            </a:pPr>
            <a:r>
              <a:rPr lang="he-IL" sz="4571" u="none" strike="noStrik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חיבור למסד נתונים משותף</a:t>
            </a:r>
          </a:p>
          <a:p>
            <a:pPr algn="r" rtl="1">
              <a:lnSpc>
                <a:spcPts val="6400"/>
              </a:lnSpc>
            </a:pPr>
            <a:endParaRPr lang="he-IL" sz="4571" u="none" strike="noStrike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  <a:rtl/>
            </a:endParaRPr>
          </a:p>
          <a:p>
            <a:pPr marL="987093" lvl="1" indent="-493547" algn="r" rtl="1">
              <a:lnSpc>
                <a:spcPts val="6400"/>
              </a:lnSpc>
              <a:buFont typeface="Arial"/>
              <a:buChar char="•"/>
            </a:pPr>
            <a:r>
              <a:rPr lang="he-IL" sz="4571" u="none" strike="noStrik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שגיאות בלתי צפויות (</a:t>
            </a:r>
            <a:r>
              <a:rPr lang="en-US" sz="4571" u="none" strike="noStrik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DEBUGGING &amp; ERROR HANDLING</a:t>
            </a:r>
            <a:r>
              <a:rPr lang="ar-EG" sz="4571" u="none" strike="noStrik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)</a:t>
            </a:r>
          </a:p>
          <a:p>
            <a:pPr algn="r" rtl="1">
              <a:lnSpc>
                <a:spcPts val="6400"/>
              </a:lnSpc>
            </a:pPr>
            <a:endParaRPr lang="ar-EG" sz="4571" u="none" strike="noStrike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  <a:rtl/>
            </a:endParaRPr>
          </a:p>
          <a:p>
            <a:pPr marL="987093" lvl="1" indent="-493547" algn="r" rtl="1">
              <a:lnSpc>
                <a:spcPts val="6400"/>
              </a:lnSpc>
              <a:buFont typeface="Arial"/>
              <a:buChar char="•"/>
            </a:pPr>
            <a:r>
              <a:rPr lang="he-IL" sz="4571" u="none" strike="noStrik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עיצוב מתקדם עם </a:t>
            </a:r>
            <a:r>
              <a:rPr lang="en-US" sz="4571" u="none" strike="noStrik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CSS</a:t>
            </a:r>
            <a:r>
              <a:rPr lang="he-IL" sz="4571" u="none" strike="noStrik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 ו-</a:t>
            </a:r>
            <a:r>
              <a:rPr lang="en-US" sz="4571" u="none" strike="noStrik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JAVAFX SCENE BUILDER</a:t>
            </a:r>
          </a:p>
          <a:p>
            <a:pPr algn="r" rtl="1">
              <a:lnSpc>
                <a:spcPts val="6400"/>
              </a:lnSpc>
            </a:pPr>
            <a:endParaRPr lang="en-US" sz="4571" u="none" strike="noStrike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87093" lvl="1" indent="-493547" algn="r" rtl="1">
              <a:lnSpc>
                <a:spcPts val="6400"/>
              </a:lnSpc>
              <a:buFont typeface="Arial"/>
              <a:buChar char="•"/>
            </a:pPr>
            <a:r>
              <a:rPr lang="he-IL" sz="4571" u="none" strike="noStrik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ניהול קובצי </a:t>
            </a:r>
            <a:r>
              <a:rPr lang="en-US" sz="4571" u="none" strike="noStrik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FXML</a:t>
            </a:r>
            <a:r>
              <a:rPr lang="he-IL" sz="4571" u="none" strike="noStrik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  <a:rtl/>
              </a:rPr>
              <a:t> בצורה נכונה</a:t>
            </a:r>
          </a:p>
          <a:p>
            <a:pPr marL="0" lvl="0" indent="0" algn="ctr" rtl="1">
              <a:lnSpc>
                <a:spcPts val="6400"/>
              </a:lnSpc>
              <a:spcBef>
                <a:spcPct val="0"/>
              </a:spcBef>
            </a:pPr>
            <a:endParaRPr lang="he-IL" sz="4571" u="none" strike="noStrike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  <a:rtl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842137" y="713983"/>
            <a:ext cx="6328648" cy="92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7699"/>
              </a:lnSpc>
              <a:spcBef>
                <a:spcPct val="0"/>
              </a:spcBef>
            </a:pPr>
            <a:r>
              <a:rPr lang="he-IL" sz="5499" b="1" dirty="0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  <a:rtl/>
              </a:rPr>
              <a:t>אתגרים במהלך הפיתוח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7" name="Group 7"/>
          <p:cNvGrpSpPr/>
          <p:nvPr/>
        </p:nvGrpSpPr>
        <p:grpSpPr>
          <a:xfrm>
            <a:off x="2923907" y="7048529"/>
            <a:ext cx="2794893" cy="2853096"/>
            <a:chOff x="0" y="0"/>
            <a:chExt cx="622046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20460" cy="6350000"/>
            </a:xfrm>
            <a:custGeom>
              <a:avLst/>
              <a:gdLst/>
              <a:ahLst/>
              <a:cxnLst/>
              <a:rect l="l" t="t" r="r" b="b"/>
              <a:pathLst>
                <a:path w="6220460" h="635000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6"/>
              <a:stretch>
                <a:fillRect r="-33207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42900" y="7048529"/>
            <a:ext cx="2794893" cy="2853096"/>
            <a:chOff x="0" y="0"/>
            <a:chExt cx="622046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20460" cy="6350000"/>
            </a:xfrm>
            <a:custGeom>
              <a:avLst/>
              <a:gdLst/>
              <a:ahLst/>
              <a:cxnLst/>
              <a:rect l="l" t="t" r="r" b="b"/>
              <a:pathLst>
                <a:path w="6220460" h="635000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7"/>
              <a:stretch>
                <a:fillRect l="-26609" r="-26609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161892" y="7048529"/>
            <a:ext cx="2794893" cy="2853096"/>
            <a:chOff x="0" y="0"/>
            <a:chExt cx="622046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20460" cy="6350000"/>
            </a:xfrm>
            <a:custGeom>
              <a:avLst/>
              <a:gdLst/>
              <a:ahLst/>
              <a:cxnLst/>
              <a:rect l="l" t="t" r="r" b="b"/>
              <a:pathLst>
                <a:path w="6220460" h="635000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8"/>
              <a:stretch>
                <a:fillRect l="-73362" r="-73362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718800" y="343143"/>
            <a:ext cx="5312817" cy="1717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7279"/>
              </a:lnSpc>
            </a:pPr>
            <a:r>
              <a:rPr lang="he-IL" sz="5199" b="1" dirty="0">
                <a:solidFill>
                  <a:srgbClr val="FFFFFF"/>
                </a:solidFill>
                <a:latin typeface="Assistant Bold"/>
                <a:ea typeface="Assistant Bold"/>
                <a:cs typeface="Assistant Bold"/>
                <a:sym typeface="Assistant Bold"/>
                <a:rtl/>
              </a:rPr>
              <a:t>סיכום הפרויקט</a:t>
            </a:r>
          </a:p>
          <a:p>
            <a:pPr algn="ctr" rtl="1">
              <a:lnSpc>
                <a:spcPts val="2659"/>
              </a:lnSpc>
            </a:pPr>
            <a:endParaRPr lang="he-IL" sz="5199" b="1" dirty="0">
              <a:solidFill>
                <a:srgbClr val="FFFFFF"/>
              </a:solidFill>
              <a:latin typeface="Assistant Bold"/>
              <a:ea typeface="Assistant Bold"/>
              <a:cs typeface="Assistant Bold"/>
              <a:sym typeface="Assistant Bold"/>
              <a:rtl/>
            </a:endParaRPr>
          </a:p>
          <a:p>
            <a:pPr algn="ctr" rtl="1">
              <a:lnSpc>
                <a:spcPts val="2659"/>
              </a:lnSpc>
              <a:spcBef>
                <a:spcPct val="0"/>
              </a:spcBef>
            </a:pPr>
            <a:endParaRPr lang="he-IL" sz="5199" b="1" dirty="0">
              <a:solidFill>
                <a:srgbClr val="FFFFFF"/>
              </a:solidFill>
              <a:latin typeface="Assistant Bold"/>
              <a:ea typeface="Assistant Bold"/>
              <a:cs typeface="Assistant Bold"/>
              <a:sym typeface="Assistant Bold"/>
              <a:rtl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1538270"/>
            <a:ext cx="16370458" cy="549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759"/>
              </a:lnSpc>
            </a:pPr>
            <a:r>
              <a:rPr lang="ar-EG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Wine Java SQL</a:t>
            </a:r>
            <a:r>
              <a:rPr lang="he-IL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נבנה תוך מחשבה על גמישות, ביצועים גבוהים ושימושיות מקסימלית.</a:t>
            </a:r>
          </a:p>
          <a:p>
            <a:pPr algn="ctr" rtl="1">
              <a:lnSpc>
                <a:spcPts val="4759"/>
              </a:lnSpc>
            </a:pPr>
            <a:r>
              <a:rPr lang="he-IL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הפרויקט משתמש ב-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JavaFX, SQL, Maven</a:t>
            </a:r>
            <a:r>
              <a:rPr lang="he-IL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ו-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MultiThreading</a:t>
            </a:r>
            <a:r>
              <a:rPr lang="he-IL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כדי לספק מערכת חזקה, מודולרית וקלה לתפעול.</a:t>
            </a:r>
          </a:p>
          <a:p>
            <a:pPr algn="ctr" rtl="1">
              <a:lnSpc>
                <a:spcPts val="4759"/>
              </a:lnSpc>
            </a:pPr>
            <a:r>
              <a:rPr lang="he-IL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שיפור חוויית המשתמש – מחלקות כמו 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FilterByDateController</a:t>
            </a:r>
            <a:r>
              <a:rPr lang="he-IL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ו-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ColumnSelectionController</a:t>
            </a:r>
            <a:r>
              <a:rPr lang="he-IL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הופכות את החיפוש והסינון לקלים ואינטראקטיביים.</a:t>
            </a:r>
          </a:p>
          <a:p>
            <a:pPr algn="ctr" rtl="1">
              <a:lnSpc>
                <a:spcPts val="4759"/>
              </a:lnSpc>
            </a:pPr>
            <a:r>
              <a:rPr lang="he-IL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קוד גמיש להרחבה – אם נרצה להוסיף שדה חדש או שאילתת 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SQL</a:t>
            </a:r>
            <a:r>
              <a:rPr lang="he-IL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חדשה, אפשר לעשות זאת מבלי לשבש את שאר המערכת מה </a:t>
            </a:r>
            <a:r>
              <a:rPr lang="he-IL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שמונע אי סדר </a:t>
            </a:r>
            <a:r>
              <a:rPr lang="he-IL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בקוד.</a:t>
            </a:r>
          </a:p>
          <a:p>
            <a:pPr algn="ctr" rtl="1">
              <a:lnSpc>
                <a:spcPts val="4759"/>
              </a:lnSpc>
            </a:pPr>
            <a:r>
              <a:rPr lang="he-IL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השקענו מחשבה רבה בתכנון, מה שהפך את הפרויקט למבוסס היטב, נוח לשימוש ולתחזוקה! </a:t>
            </a:r>
          </a:p>
          <a:p>
            <a:pPr algn="ctr" rtl="1">
              <a:lnSpc>
                <a:spcPts val="4759"/>
              </a:lnSpc>
              <a:spcBef>
                <a:spcPct val="0"/>
              </a:spcBef>
            </a:pPr>
            <a:r>
              <a:rPr lang="he-IL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בקיצור, התכנון הזה הופך את הפרויקט ליציב, קריא, וקל לתחזוקה בעתיד!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5054007" y="628934"/>
            <a:ext cx="7374528" cy="737452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gradFill>
                <a:gsLst>
                  <a:gs pos="0">
                    <a:srgbClr val="585858">
                      <a:alpha val="51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915189" y="-1876582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9" y="0"/>
                </a:lnTo>
                <a:lnTo>
                  <a:pt x="6371069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2324100" y="2694945"/>
            <a:ext cx="13639800" cy="4897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799"/>
              </a:lnSpc>
              <a:spcBef>
                <a:spcPct val="0"/>
              </a:spcBef>
            </a:pPr>
            <a:r>
              <a:rPr lang="he-IL" sz="6999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omorrow Bold"/>
                <a:rtl/>
              </a:rPr>
              <a:t>תודה רבה על ההקשבה!</a:t>
            </a:r>
          </a:p>
          <a:p>
            <a:pPr algn="ctr" rtl="1">
              <a:lnSpc>
                <a:spcPts val="9799"/>
              </a:lnSpc>
              <a:spcBef>
                <a:spcPct val="0"/>
              </a:spcBef>
            </a:pPr>
            <a:r>
              <a:rPr lang="he-IL" sz="6999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omorrow Bold"/>
                <a:rtl/>
              </a:rPr>
              <a:t>ותודה לך המרצה דרור על הסבלנות, הליווי והיחס הטוב שנתת לנו!</a:t>
            </a:r>
          </a:p>
        </p:txBody>
      </p:sp>
      <p:sp>
        <p:nvSpPr>
          <p:cNvPr id="8" name="Heart 7">
            <a:extLst>
              <a:ext uri="{FF2B5EF4-FFF2-40B4-BE49-F238E27FC236}">
                <a16:creationId xmlns:a16="http://schemas.microsoft.com/office/drawing/2014/main" id="{D6440E03-B5C7-95A8-AF4B-7A14F23E71AE}"/>
              </a:ext>
            </a:extLst>
          </p:cNvPr>
          <p:cNvSpPr/>
          <p:nvPr/>
        </p:nvSpPr>
        <p:spPr>
          <a:xfrm>
            <a:off x="6134457" y="6637976"/>
            <a:ext cx="685800" cy="732824"/>
          </a:xfrm>
          <a:prstGeom prst="hear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560</Words>
  <Application>Microsoft Office PowerPoint</Application>
  <PresentationFormat>Custom</PresentationFormat>
  <Paragraphs>72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Assistant</vt:lpstr>
      <vt:lpstr>Assistant Bold</vt:lpstr>
      <vt:lpstr>Canva Sans Bold</vt:lpstr>
      <vt:lpstr>Calibri</vt:lpstr>
      <vt:lpstr>Tahoma</vt:lpstr>
      <vt:lpstr>Aptos</vt:lpstr>
      <vt:lpstr>Canva Sans</vt:lpstr>
      <vt:lpstr>Tomorrow Bold</vt:lpstr>
      <vt:lpstr>Tomorrow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Modern Gradient Programmer Presentation</dc:title>
  <dc:creator>lozan amir</dc:creator>
  <cp:lastModifiedBy>lozan amir</cp:lastModifiedBy>
  <cp:revision>2</cp:revision>
  <dcterms:created xsi:type="dcterms:W3CDTF">2006-08-16T00:00:00Z</dcterms:created>
  <dcterms:modified xsi:type="dcterms:W3CDTF">2025-03-12T11:03:46Z</dcterms:modified>
  <dc:identifier>DAGhI9rlqsk</dc:identifier>
</cp:coreProperties>
</file>